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20" r:id="rId2"/>
    <p:sldId id="262" r:id="rId3"/>
    <p:sldId id="258" r:id="rId4"/>
    <p:sldId id="264" r:id="rId5"/>
    <p:sldId id="507" r:id="rId6"/>
    <p:sldId id="521" r:id="rId7"/>
    <p:sldId id="518" r:id="rId8"/>
    <p:sldId id="519" r:id="rId9"/>
    <p:sldId id="261" r:id="rId10"/>
    <p:sldId id="286" r:id="rId11"/>
    <p:sldId id="495" r:id="rId12"/>
    <p:sldId id="471" r:id="rId13"/>
    <p:sldId id="266" r:id="rId14"/>
    <p:sldId id="491" r:id="rId15"/>
    <p:sldId id="512" r:id="rId16"/>
    <p:sldId id="279" r:id="rId17"/>
    <p:sldId id="522" r:id="rId18"/>
    <p:sldId id="282" r:id="rId19"/>
    <p:sldId id="296" r:id="rId20"/>
    <p:sldId id="469" r:id="rId21"/>
    <p:sldId id="267" r:id="rId22"/>
    <p:sldId id="268" r:id="rId23"/>
    <p:sldId id="269" r:id="rId24"/>
    <p:sldId id="270" r:id="rId25"/>
    <p:sldId id="501" r:id="rId26"/>
    <p:sldId id="516" r:id="rId27"/>
    <p:sldId id="527" r:id="rId28"/>
    <p:sldId id="277" r:id="rId29"/>
    <p:sldId id="263" r:id="rId30"/>
    <p:sldId id="524" r:id="rId31"/>
    <p:sldId id="265" r:id="rId32"/>
    <p:sldId id="284" r:id="rId33"/>
    <p:sldId id="489" r:id="rId34"/>
  </p:sldIdLst>
  <p:sldSz cx="9144000" cy="6858000" type="screen4x3"/>
  <p:notesSz cx="9388475" cy="7102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F42222-44A5-4D86-8E99-93215007AEA1}" v="17" dt="2025-02-04T21:13:17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55" autoAdjust="0"/>
    <p:restoredTop sz="95380" autoAdjust="0"/>
  </p:normalViewPr>
  <p:slideViewPr>
    <p:cSldViewPr>
      <p:cViewPr varScale="1">
        <p:scale>
          <a:sx n="78" d="100"/>
          <a:sy n="78" d="100"/>
        </p:scale>
        <p:origin x="1212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0" d="100"/>
          <a:sy n="100" d="100"/>
        </p:scale>
        <p:origin x="-150" y="-61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d Plana" userId="6eb48b6a3ddeec40" providerId="LiveId" clId="{96F42222-44A5-4D86-8E99-93215007AEA1}"/>
    <pc:docChg chg="undo custSel addSld delSld modSld">
      <pc:chgData name="Ted Plana" userId="6eb48b6a3ddeec40" providerId="LiveId" clId="{96F42222-44A5-4D86-8E99-93215007AEA1}" dt="2025-02-04T21:20:34.930" v="164" actId="113"/>
      <pc:docMkLst>
        <pc:docMk/>
      </pc:docMkLst>
      <pc:sldChg chg="del">
        <pc:chgData name="Ted Plana" userId="6eb48b6a3ddeec40" providerId="LiveId" clId="{96F42222-44A5-4D86-8E99-93215007AEA1}" dt="2025-01-28T19:55:51.257" v="16" actId="2696"/>
        <pc:sldMkLst>
          <pc:docMk/>
          <pc:sldMk cId="0" sldId="256"/>
        </pc:sldMkLst>
      </pc:sldChg>
      <pc:sldChg chg="modSp add del mod">
        <pc:chgData name="Ted Plana" userId="6eb48b6a3ddeec40" providerId="LiveId" clId="{96F42222-44A5-4D86-8E99-93215007AEA1}" dt="2025-01-28T19:57:55.640" v="20" actId="2696"/>
        <pc:sldMkLst>
          <pc:docMk/>
          <pc:sldMk cId="0" sldId="257"/>
        </pc:sldMkLst>
      </pc:sldChg>
      <pc:sldChg chg="addSp delSp modSp mod setBg">
        <pc:chgData name="Ted Plana" userId="6eb48b6a3ddeec40" providerId="LiveId" clId="{96F42222-44A5-4D86-8E99-93215007AEA1}" dt="2025-01-29T21:31:38.993" v="105" actId="26606"/>
        <pc:sldMkLst>
          <pc:docMk/>
          <pc:sldMk cId="0" sldId="258"/>
        </pc:sldMkLst>
        <pc:spChg chg="mod">
          <ac:chgData name="Ted Plana" userId="6eb48b6a3ddeec40" providerId="LiveId" clId="{96F42222-44A5-4D86-8E99-93215007AEA1}" dt="2025-01-29T21:31:38.993" v="105" actId="26606"/>
          <ac:spMkLst>
            <pc:docMk/>
            <pc:sldMk cId="0" sldId="258"/>
            <ac:spMk id="4098" creationId="{1228B1C3-5C09-3A44-9CE7-40B5AFC0FD57}"/>
          </ac:spMkLst>
        </pc:spChg>
        <pc:spChg chg="mod">
          <ac:chgData name="Ted Plana" userId="6eb48b6a3ddeec40" providerId="LiveId" clId="{96F42222-44A5-4D86-8E99-93215007AEA1}" dt="2025-01-29T21:31:38.993" v="105" actId="26606"/>
          <ac:spMkLst>
            <pc:docMk/>
            <pc:sldMk cId="0" sldId="258"/>
            <ac:spMk id="4099" creationId="{081A2C81-63D3-D445-9931-AF8AEF68F974}"/>
          </ac:spMkLst>
        </pc:spChg>
      </pc:sldChg>
      <pc:sldChg chg="add del">
        <pc:chgData name="Ted Plana" userId="6eb48b6a3ddeec40" providerId="LiveId" clId="{96F42222-44A5-4D86-8E99-93215007AEA1}" dt="2025-01-28T20:00:13.494" v="23" actId="2696"/>
        <pc:sldMkLst>
          <pc:docMk/>
          <pc:sldMk cId="0" sldId="260"/>
        </pc:sldMkLst>
      </pc:sldChg>
      <pc:sldChg chg="modSp add mod">
        <pc:chgData name="Ted Plana" userId="6eb48b6a3ddeec40" providerId="LiveId" clId="{96F42222-44A5-4D86-8E99-93215007AEA1}" dt="2025-02-04T21:18:09.219" v="139" actId="113"/>
        <pc:sldMkLst>
          <pc:docMk/>
          <pc:sldMk cId="0" sldId="263"/>
        </pc:sldMkLst>
        <pc:spChg chg="mod">
          <ac:chgData name="Ted Plana" userId="6eb48b6a3ddeec40" providerId="LiveId" clId="{96F42222-44A5-4D86-8E99-93215007AEA1}" dt="2025-01-28T20:04:47.038" v="36" actId="207"/>
          <ac:spMkLst>
            <pc:docMk/>
            <pc:sldMk cId="0" sldId="263"/>
            <ac:spMk id="134" creationId="{00000000-0000-0000-0000-000000000000}"/>
          </ac:spMkLst>
        </pc:spChg>
        <pc:spChg chg="mod">
          <ac:chgData name="Ted Plana" userId="6eb48b6a3ddeec40" providerId="LiveId" clId="{96F42222-44A5-4D86-8E99-93215007AEA1}" dt="2025-02-04T21:18:09.219" v="139" actId="113"/>
          <ac:spMkLst>
            <pc:docMk/>
            <pc:sldMk cId="0" sldId="263"/>
            <ac:spMk id="135" creationId="{00000000-0000-0000-0000-000000000000}"/>
          </ac:spMkLst>
        </pc:spChg>
      </pc:sldChg>
      <pc:sldChg chg="modSp mod">
        <pc:chgData name="Ted Plana" userId="6eb48b6a3ddeec40" providerId="LiveId" clId="{96F42222-44A5-4D86-8E99-93215007AEA1}" dt="2025-01-29T21:32:12.302" v="108" actId="115"/>
        <pc:sldMkLst>
          <pc:docMk/>
          <pc:sldMk cId="0" sldId="264"/>
        </pc:sldMkLst>
        <pc:spChg chg="mod">
          <ac:chgData name="Ted Plana" userId="6eb48b6a3ddeec40" providerId="LiveId" clId="{96F42222-44A5-4D86-8E99-93215007AEA1}" dt="2025-01-29T21:32:12.302" v="108" actId="115"/>
          <ac:spMkLst>
            <pc:docMk/>
            <pc:sldMk cId="0" sldId="264"/>
            <ac:spMk id="5122" creationId="{527D8A33-4DA9-F145-815E-9878D0DB030C}"/>
          </ac:spMkLst>
        </pc:spChg>
      </pc:sldChg>
      <pc:sldChg chg="modSp add mod">
        <pc:chgData name="Ted Plana" userId="6eb48b6a3ddeec40" providerId="LiveId" clId="{96F42222-44A5-4D86-8E99-93215007AEA1}" dt="2025-02-04T21:20:34.930" v="164" actId="113"/>
        <pc:sldMkLst>
          <pc:docMk/>
          <pc:sldMk cId="0" sldId="265"/>
        </pc:sldMkLst>
        <pc:spChg chg="mod">
          <ac:chgData name="Ted Plana" userId="6eb48b6a3ddeec40" providerId="LiveId" clId="{96F42222-44A5-4D86-8E99-93215007AEA1}" dt="2025-01-28T20:06:07.974" v="43" actId="207"/>
          <ac:spMkLst>
            <pc:docMk/>
            <pc:sldMk cId="0" sldId="265"/>
            <ac:spMk id="149" creationId="{00000000-0000-0000-0000-000000000000}"/>
          </ac:spMkLst>
        </pc:spChg>
        <pc:spChg chg="mod">
          <ac:chgData name="Ted Plana" userId="6eb48b6a3ddeec40" providerId="LiveId" clId="{96F42222-44A5-4D86-8E99-93215007AEA1}" dt="2025-02-04T21:20:34.930" v="164" actId="113"/>
          <ac:spMkLst>
            <pc:docMk/>
            <pc:sldMk cId="0" sldId="265"/>
            <ac:spMk id="150" creationId="{00000000-0000-0000-0000-000000000000}"/>
          </ac:spMkLst>
        </pc:spChg>
        <pc:spChg chg="mod">
          <ac:chgData name="Ted Plana" userId="6eb48b6a3ddeec40" providerId="LiveId" clId="{96F42222-44A5-4D86-8E99-93215007AEA1}" dt="2025-02-04T21:20:21.438" v="163" actId="115"/>
          <ac:spMkLst>
            <pc:docMk/>
            <pc:sldMk cId="0" sldId="265"/>
            <ac:spMk id="151" creationId="{00000000-0000-0000-0000-000000000000}"/>
          </ac:spMkLst>
        </pc:spChg>
      </pc:sldChg>
      <pc:sldChg chg="modSp mod">
        <pc:chgData name="Ted Plana" userId="6eb48b6a3ddeec40" providerId="LiveId" clId="{96F42222-44A5-4D86-8E99-93215007AEA1}" dt="2025-01-29T21:23:22.756" v="95" actId="20577"/>
        <pc:sldMkLst>
          <pc:docMk/>
          <pc:sldMk cId="1826388142" sldId="495"/>
        </pc:sldMkLst>
        <pc:spChg chg="mod">
          <ac:chgData name="Ted Plana" userId="6eb48b6a3ddeec40" providerId="LiveId" clId="{96F42222-44A5-4D86-8E99-93215007AEA1}" dt="2025-01-29T21:23:22.756" v="95" actId="20577"/>
          <ac:spMkLst>
            <pc:docMk/>
            <pc:sldMk cId="1826388142" sldId="495"/>
            <ac:spMk id="2" creationId="{67822C5B-C9F1-ED08-84DE-F184F80AFE71}"/>
          </ac:spMkLst>
        </pc:spChg>
      </pc:sldChg>
      <pc:sldChg chg="modSp mod">
        <pc:chgData name="Ted Plana" userId="6eb48b6a3ddeec40" providerId="LiveId" clId="{96F42222-44A5-4D86-8E99-93215007AEA1}" dt="2025-01-29T21:21:43.790" v="49" actId="20577"/>
        <pc:sldMkLst>
          <pc:docMk/>
          <pc:sldMk cId="0" sldId="507"/>
        </pc:sldMkLst>
        <pc:graphicFrameChg chg="modGraphic">
          <ac:chgData name="Ted Plana" userId="6eb48b6a3ddeec40" providerId="LiveId" clId="{96F42222-44A5-4D86-8E99-93215007AEA1}" dt="2025-01-29T21:21:43.790" v="49" actId="20577"/>
          <ac:graphicFrameMkLst>
            <pc:docMk/>
            <pc:sldMk cId="0" sldId="507"/>
            <ac:graphicFrameMk id="238" creationId="{00000000-0000-0000-0000-000000000000}"/>
          </ac:graphicFrameMkLst>
        </pc:graphicFrameChg>
      </pc:sldChg>
      <pc:sldChg chg="addSp delSp modSp mod setBg addAnim delAnim">
        <pc:chgData name="Ted Plana" userId="6eb48b6a3ddeec40" providerId="LiveId" clId="{96F42222-44A5-4D86-8E99-93215007AEA1}" dt="2025-01-29T21:29:49.801" v="103" actId="26606"/>
        <pc:sldMkLst>
          <pc:docMk/>
          <pc:sldMk cId="4153225550" sldId="512"/>
        </pc:sldMkLst>
        <pc:spChg chg="mod">
          <ac:chgData name="Ted Plana" userId="6eb48b6a3ddeec40" providerId="LiveId" clId="{96F42222-44A5-4D86-8E99-93215007AEA1}" dt="2025-01-29T21:29:49.801" v="103" actId="26606"/>
          <ac:spMkLst>
            <pc:docMk/>
            <pc:sldMk cId="4153225550" sldId="512"/>
            <ac:spMk id="2" creationId="{9098D8B7-B813-460B-47EE-DC3ECB32B1A0}"/>
          </ac:spMkLst>
        </pc:spChg>
        <pc:spChg chg="add mod">
          <ac:chgData name="Ted Plana" userId="6eb48b6a3ddeec40" providerId="LiveId" clId="{96F42222-44A5-4D86-8E99-93215007AEA1}" dt="2025-01-29T21:29:49.801" v="103" actId="26606"/>
          <ac:spMkLst>
            <pc:docMk/>
            <pc:sldMk cId="4153225550" sldId="512"/>
            <ac:spMk id="3" creationId="{9F158869-33D7-2CAB-A59C-0AEBF2173F25}"/>
          </ac:spMkLst>
        </pc:spChg>
        <pc:picChg chg="add mod">
          <ac:chgData name="Ted Plana" userId="6eb48b6a3ddeec40" providerId="LiveId" clId="{96F42222-44A5-4D86-8E99-93215007AEA1}" dt="2025-01-29T21:29:49.801" v="103" actId="26606"/>
          <ac:picMkLst>
            <pc:docMk/>
            <pc:sldMk cId="4153225550" sldId="512"/>
            <ac:picMk id="1026" creationId="{D5B4A6E7-79C2-94FD-4D68-A00260BD4F4A}"/>
          </ac:picMkLst>
        </pc:picChg>
      </pc:sldChg>
      <pc:sldChg chg="del">
        <pc:chgData name="Ted Plana" userId="6eb48b6a3ddeec40" providerId="LiveId" clId="{96F42222-44A5-4D86-8E99-93215007AEA1}" dt="2025-01-28T20:01:47.577" v="27" actId="2696"/>
        <pc:sldMkLst>
          <pc:docMk/>
          <pc:sldMk cId="3149212233" sldId="515"/>
        </pc:sldMkLst>
      </pc:sldChg>
      <pc:sldChg chg="add">
        <pc:chgData name="Ted Plana" userId="6eb48b6a3ddeec40" providerId="LiveId" clId="{96F42222-44A5-4D86-8E99-93215007AEA1}" dt="2025-01-28T19:55:43.218" v="15"/>
        <pc:sldMkLst>
          <pc:docMk/>
          <pc:sldMk cId="0" sldId="520"/>
        </pc:sldMkLst>
      </pc:sldChg>
      <pc:sldChg chg="modSp add mod">
        <pc:chgData name="Ted Plana" userId="6eb48b6a3ddeec40" providerId="LiveId" clId="{96F42222-44A5-4D86-8E99-93215007AEA1}" dt="2025-02-04T21:14:58.017" v="135" actId="113"/>
        <pc:sldMkLst>
          <pc:docMk/>
          <pc:sldMk cId="0" sldId="521"/>
        </pc:sldMkLst>
        <pc:spChg chg="mod">
          <ac:chgData name="Ted Plana" userId="6eb48b6a3ddeec40" providerId="LiveId" clId="{96F42222-44A5-4D86-8E99-93215007AEA1}" dt="2025-01-28T20:00:26.941" v="25" actId="207"/>
          <ac:spMkLst>
            <pc:docMk/>
            <pc:sldMk cId="0" sldId="521"/>
            <ac:spMk id="114" creationId="{00000000-0000-0000-0000-000000000000}"/>
          </ac:spMkLst>
        </pc:spChg>
        <pc:spChg chg="mod">
          <ac:chgData name="Ted Plana" userId="6eb48b6a3ddeec40" providerId="LiveId" clId="{96F42222-44A5-4D86-8E99-93215007AEA1}" dt="2025-02-04T21:14:58.017" v="135" actId="113"/>
          <ac:spMkLst>
            <pc:docMk/>
            <pc:sldMk cId="0" sldId="521"/>
            <ac:spMk id="115" creationId="{00000000-0000-0000-0000-000000000000}"/>
          </ac:spMkLst>
        </pc:spChg>
      </pc:sldChg>
      <pc:sldChg chg="modSp add mod">
        <pc:chgData name="Ted Plana" userId="6eb48b6a3ddeec40" providerId="LiveId" clId="{96F42222-44A5-4D86-8E99-93215007AEA1}" dt="2025-01-28T20:02:06.654" v="29" actId="207"/>
        <pc:sldMkLst>
          <pc:docMk/>
          <pc:sldMk cId="0" sldId="522"/>
        </pc:sldMkLst>
        <pc:spChg chg="mod">
          <ac:chgData name="Ted Plana" userId="6eb48b6a3ddeec40" providerId="LiveId" clId="{96F42222-44A5-4D86-8E99-93215007AEA1}" dt="2025-01-28T20:02:06.654" v="29" actId="207"/>
          <ac:spMkLst>
            <pc:docMk/>
            <pc:sldMk cId="0" sldId="522"/>
            <ac:spMk id="128" creationId="{00000000-0000-0000-0000-000000000000}"/>
          </ac:spMkLst>
        </pc:spChg>
      </pc:sldChg>
      <pc:sldChg chg="add del">
        <pc:chgData name="Ted Plana" userId="6eb48b6a3ddeec40" providerId="LiveId" clId="{96F42222-44A5-4D86-8E99-93215007AEA1}" dt="2025-01-28T20:04:21.737" v="34" actId="2696"/>
        <pc:sldMkLst>
          <pc:docMk/>
          <pc:sldMk cId="0" sldId="523"/>
        </pc:sldMkLst>
      </pc:sldChg>
      <pc:sldChg chg="modSp add mod">
        <pc:chgData name="Ted Plana" userId="6eb48b6a3ddeec40" providerId="LiveId" clId="{96F42222-44A5-4D86-8E99-93215007AEA1}" dt="2025-02-04T21:19:17.041" v="157" actId="115"/>
        <pc:sldMkLst>
          <pc:docMk/>
          <pc:sldMk cId="0" sldId="524"/>
        </pc:sldMkLst>
        <pc:spChg chg="mod">
          <ac:chgData name="Ted Plana" userId="6eb48b6a3ddeec40" providerId="LiveId" clId="{96F42222-44A5-4D86-8E99-93215007AEA1}" dt="2025-01-28T20:05:27.335" v="40" actId="207"/>
          <ac:spMkLst>
            <pc:docMk/>
            <pc:sldMk cId="0" sldId="524"/>
            <ac:spMk id="141" creationId="{00000000-0000-0000-0000-000000000000}"/>
          </ac:spMkLst>
        </pc:spChg>
        <pc:spChg chg="mod">
          <ac:chgData name="Ted Plana" userId="6eb48b6a3ddeec40" providerId="LiveId" clId="{96F42222-44A5-4D86-8E99-93215007AEA1}" dt="2025-02-04T21:19:00.512" v="154" actId="20577"/>
          <ac:spMkLst>
            <pc:docMk/>
            <pc:sldMk cId="0" sldId="524"/>
            <ac:spMk id="142" creationId="{00000000-0000-0000-0000-000000000000}"/>
          </ac:spMkLst>
        </pc:spChg>
        <pc:spChg chg="mod">
          <ac:chgData name="Ted Plana" userId="6eb48b6a3ddeec40" providerId="LiveId" clId="{96F42222-44A5-4D86-8E99-93215007AEA1}" dt="2025-02-04T21:19:17.041" v="157" actId="115"/>
          <ac:spMkLst>
            <pc:docMk/>
            <pc:sldMk cId="0" sldId="524"/>
            <ac:spMk id="143" creationId="{00000000-0000-0000-0000-000000000000}"/>
          </ac:spMkLst>
        </pc:spChg>
      </pc:sldChg>
      <pc:sldChg chg="addSp new del">
        <pc:chgData name="Ted Plana" userId="6eb48b6a3ddeec40" providerId="LiveId" clId="{96F42222-44A5-4D86-8E99-93215007AEA1}" dt="2025-02-04T21:11:31.354" v="115" actId="2696"/>
        <pc:sldMkLst>
          <pc:docMk/>
          <pc:sldMk cId="2900754461" sldId="525"/>
        </pc:sldMkLst>
        <pc:spChg chg="add">
          <ac:chgData name="Ted Plana" userId="6eb48b6a3ddeec40" providerId="LiveId" clId="{96F42222-44A5-4D86-8E99-93215007AEA1}" dt="2025-02-04T21:09:05.864" v="110"/>
          <ac:spMkLst>
            <pc:docMk/>
            <pc:sldMk cId="2900754461" sldId="525"/>
            <ac:spMk id="2" creationId="{578AE048-C941-D167-688D-A3896862D285}"/>
          </ac:spMkLst>
        </pc:spChg>
      </pc:sldChg>
      <pc:sldChg chg="addSp delSp modSp new del mod">
        <pc:chgData name="Ted Plana" userId="6eb48b6a3ddeec40" providerId="LiveId" clId="{96F42222-44A5-4D86-8E99-93215007AEA1}" dt="2025-02-04T21:13:32.431" v="134" actId="2696"/>
        <pc:sldMkLst>
          <pc:docMk/>
          <pc:sldMk cId="2155437870" sldId="526"/>
        </pc:sldMkLst>
        <pc:spChg chg="mod">
          <ac:chgData name="Ted Plana" userId="6eb48b6a3ddeec40" providerId="LiveId" clId="{96F42222-44A5-4D86-8E99-93215007AEA1}" dt="2025-02-04T21:12:46.736" v="132" actId="113"/>
          <ac:spMkLst>
            <pc:docMk/>
            <pc:sldMk cId="2155437870" sldId="526"/>
            <ac:spMk id="2" creationId="{2F2D638A-8B50-35AF-5091-9522DD12925C}"/>
          </ac:spMkLst>
        </pc:spChg>
        <pc:spChg chg="del">
          <ac:chgData name="Ted Plana" userId="6eb48b6a3ddeec40" providerId="LiveId" clId="{96F42222-44A5-4D86-8E99-93215007AEA1}" dt="2025-02-04T21:10:28.293" v="112" actId="931"/>
          <ac:spMkLst>
            <pc:docMk/>
            <pc:sldMk cId="2155437870" sldId="526"/>
            <ac:spMk id="3" creationId="{C86C3E94-AB56-AB1A-2F31-A5BE0639CF77}"/>
          </ac:spMkLst>
        </pc:spChg>
        <pc:picChg chg="add mod">
          <ac:chgData name="Ted Plana" userId="6eb48b6a3ddeec40" providerId="LiveId" clId="{96F42222-44A5-4D86-8E99-93215007AEA1}" dt="2025-02-04T21:10:30.308" v="114" actId="962"/>
          <ac:picMkLst>
            <pc:docMk/>
            <pc:sldMk cId="2155437870" sldId="526"/>
            <ac:picMk id="5" creationId="{A4017274-B807-8946-1EDC-3470C9235507}"/>
          </ac:picMkLst>
        </pc:picChg>
      </pc:sldChg>
      <pc:sldChg chg="add">
        <pc:chgData name="Ted Plana" userId="6eb48b6a3ddeec40" providerId="LiveId" clId="{96F42222-44A5-4D86-8E99-93215007AEA1}" dt="2025-02-04T21:13:17.391" v="133"/>
        <pc:sldMkLst>
          <pc:docMk/>
          <pc:sldMk cId="151848982" sldId="52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07D97-5567-7542-0DCA-740F4AFE1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296E515-0156-4EF6-A10F-E5D8DDE9C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7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67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506" y="0"/>
            <a:ext cx="4068339" cy="3567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BD50023-4726-46CC-8CE5-7BD476948F21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97213" y="887413"/>
            <a:ext cx="31940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7"/>
            <a:ext cx="7510780" cy="2796599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5708"/>
            <a:ext cx="4068339" cy="35676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506" y="6745708"/>
            <a:ext cx="4068339" cy="356767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BB512A1-5A4D-47F5-8FAD-01AAD3E7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4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 txBox="1">
            <a:spLocks noGrp="1"/>
          </p:cNvSpPr>
          <p:nvPr>
            <p:ph type="body" idx="1"/>
          </p:nvPr>
        </p:nvSpPr>
        <p:spPr>
          <a:xfrm>
            <a:off x="751078" y="4785292"/>
            <a:ext cx="6008624" cy="3915240"/>
          </a:xfrm>
          <a:prstGeom prst="rect">
            <a:avLst/>
          </a:prstGeom>
        </p:spPr>
        <p:txBody>
          <a:bodyPr spcFirstLastPara="1" wrap="square" lIns="99598" tIns="49799" rIns="99598" bIns="49799" anchor="t" anchorCtr="0">
            <a:noAutofit/>
          </a:bodyPr>
          <a:lstStyle/>
          <a:p>
            <a:endParaRPr/>
          </a:p>
        </p:txBody>
      </p:sp>
      <p:sp>
        <p:nvSpPr>
          <p:cNvPr id="235" name="Google Shape;2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19238" y="1243013"/>
            <a:ext cx="447198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2ACA0-2CA4-5444-8579-FBCCACC1DE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E4B57-B4E4-9B44-9131-39E814C45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4BC12D-5F12-6E49-9AA9-5B2BA6C89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BDFAB-B954-EF45-A4C6-11E5B26D8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13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43BA1B-F9FB-8D47-9354-0234A84A39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DFC484-155E-7F47-BF9A-0BB421BE7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7ECD2-A369-E64E-AEFF-9A0B8CF2F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8F01E-190F-7D44-BB49-11B7F94B3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73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4EE28B-5EA8-3749-8EC5-3784E96AB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3EE6C1-40D9-0247-ADE9-BC014E3EB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0C71E1-593B-6745-AEF6-0B7E83F64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2D79B-B8A5-A34B-8D0F-39B63426BF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942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A43A10-35A2-8F40-9A94-55A53C7381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0A020A-4121-BD4D-8A2E-2D8CF4B14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BE97B4-2F2B-394B-9110-478B11F135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6B665-3ACF-D048-885D-A1DD79822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43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A570BE-75A0-4940-A249-A44CB716A8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296728-9ED2-6140-BA73-105190D48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5C060-B63D-0C4F-BD96-31AF95CC9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915E1-DE44-D448-976D-B5F7E16CA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56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E434A1-2048-594B-9D23-E51611B171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07DEF8-8417-6E44-85F9-645A278B6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62ACA-BA64-1D4F-BCBA-D65C3EE3C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F9F67-DEB1-C446-B188-4B0D723D7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05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76168F-E550-7C4E-876E-6DA42D910A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7F86E-DB08-544F-88B7-8108A0F65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C3CD4-B62D-7240-AD24-EEB468B5FB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D96A-3692-FA40-A86D-C8500686F7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0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AFE68E-349F-3245-8A3D-F4DDA376AD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C4D231-F9BA-974F-9FEF-777E9FF09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30092A4-1855-7049-A86D-8763BE490C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B2D6-8EAE-5140-8CF8-4C854F1B9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83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C2C70C-2211-9C41-9109-61EF667D16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193668-65DD-FB43-AB65-4D89491CA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B76B83-190C-CD49-92DA-11D9AB6CF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7112-A0B8-6E49-92CC-EB331E201C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47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78ED29-AC72-6841-B00A-3138CE02F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96548B-7634-1147-BDF6-EBED39D75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FFCAFD-08C8-864D-A716-604B4C933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4BDA3-4BF7-C243-BE8B-3638A1B6EE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78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BD791-DE5A-F044-AD5B-A08325EC7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7ECE6F-B29D-C748-9AA9-710A804DD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4101-B9C0-FB45-B52D-481EBB3C49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53643-3DBF-874A-ABEB-CC1F5FD730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93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E5756-3C81-1D4B-B23F-0D501C332E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7D89B-FA70-014C-864D-FE5EDDB3C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0FA77A-2725-384D-B498-85D2C2E6C1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01EF2-9ED8-1E40-A81C-AA2F440205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33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B78A526-E6B5-DE4D-AFEB-44A0CDF8E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4052C5-5439-CA43-8422-669CAA463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C54C1B-1FE8-2A48-9AA2-08B76560B0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ECE569F-5314-404A-88F3-4B015F1F2C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EE934D1-38B6-814C-8503-EC41954DCC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495AEAD7-42DB-104B-8E2E-1FE3BD378F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ickey@mdmgroup.com" TargetMode="External"/><Relationship Id="rId2" Type="http://schemas.openxmlformats.org/officeDocument/2006/relationships/hyperlink" Target="http://www.usasalut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nicole@zuckerlewis.com" TargetMode="External"/><Relationship Id="rId5" Type="http://schemas.openxmlformats.org/officeDocument/2006/relationships/hyperlink" Target="mailto:jimtucc@aol.com" TargetMode="External"/><Relationship Id="rId4" Type="http://schemas.openxmlformats.org/officeDocument/2006/relationships/hyperlink" Target="mailto:burritoted@aol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Nicole@NLPR.Miami" TargetMode="Externa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" descr="A poster of a plane flying over a beac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25" y="0"/>
            <a:ext cx="9153525" cy="6826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>
            <a:extLst>
              <a:ext uri="{FF2B5EF4-FFF2-40B4-BE49-F238E27FC236}">
                <a16:creationId xmlns:a16="http://schemas.microsoft.com/office/drawing/2014/main" id="{11D67376-268E-8D4A-A95E-DE5507140D2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274638"/>
            <a:ext cx="7826375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2C5B-C9F1-ED08-84DE-F184F80A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HOMESTEAD USAF RESERVE BASE (KHST)</a:t>
            </a:r>
            <a:br>
              <a:rPr lang="en-US" sz="2400" b="1" dirty="0"/>
            </a:b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A black and white map of an airport&#10;&#10;Description automatically generated">
            <a:extLst>
              <a:ext uri="{FF2B5EF4-FFF2-40B4-BE49-F238E27FC236}">
                <a16:creationId xmlns:a16="http://schemas.microsoft.com/office/drawing/2014/main" id="{117F0C28-2AF9-04DA-7F7E-13353ADFD6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77" y="1600200"/>
            <a:ext cx="2953645" cy="4525963"/>
          </a:xfrm>
        </p:spPr>
      </p:pic>
      <p:pic>
        <p:nvPicPr>
          <p:cNvPr id="12" name="Content Placeholder 11" descr="An aerial view of an airport&#10;&#10;Description automatically generated">
            <a:extLst>
              <a:ext uri="{FF2B5EF4-FFF2-40B4-BE49-F238E27FC236}">
                <a16:creationId xmlns:a16="http://schemas.microsoft.com/office/drawing/2014/main" id="{246DEF99-AF02-840F-E733-59C4708B4D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5061" y="1290863"/>
            <a:ext cx="3962397" cy="4885877"/>
          </a:xfrm>
        </p:spPr>
      </p:pic>
    </p:spTree>
    <p:extLst>
      <p:ext uri="{BB962C8B-B14F-4D97-AF65-F5344CB8AC3E}">
        <p14:creationId xmlns:p14="http://schemas.microsoft.com/office/powerpoint/2010/main" val="182638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E83B3803-4146-1241-8D05-A30B04050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/>
              <a:t>TFR</a:t>
            </a:r>
          </a:p>
        </p:txBody>
      </p:sp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EB1B3B4D-0E7B-AB45-BB4A-5D8741FF531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75" y="1230313"/>
            <a:ext cx="6546850" cy="43973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724E-2F12-E14B-991A-7AB45C485B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0"/>
            <a:ext cx="7886700" cy="5730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/>
              <a:t>Aerobatic Box</a:t>
            </a:r>
          </a:p>
        </p:txBody>
      </p:sp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8A5762C6-B710-6E40-847A-CFDCA8D47EC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692150"/>
            <a:ext cx="7645400" cy="6037263"/>
          </a:xfr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0D928CE-88DE-2640-9E2F-A2D44615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3">
            <a:extLst>
              <a:ext uri="{FF2B5EF4-FFF2-40B4-BE49-F238E27FC236}">
                <a16:creationId xmlns:a16="http://schemas.microsoft.com/office/drawing/2014/main" id="{56A04832-450D-0941-A85D-B5F622C0C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Aerobatic Box</a:t>
            </a:r>
            <a:br>
              <a:rPr lang="en-US" altLang="en-US" dirty="0"/>
            </a:br>
            <a:r>
              <a:rPr lang="en-US" altLang="en-US" sz="1800" b="1" dirty="0"/>
              <a:t>SHOW CENTER COORDINATES: 25* 40’ 57.75”  N. 80* 07’ 21.97” W 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D8B7-B813-460B-47EE-DC3ECB32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b="1"/>
              <a:t>SHOW CENTER BOAT</a:t>
            </a:r>
            <a:br>
              <a:rPr lang="en-US" b="1"/>
            </a:br>
            <a:r>
              <a:rPr lang="en-US" b="1"/>
              <a:t>TBD</a:t>
            </a:r>
            <a:endParaRPr lang="en-US" sz="1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8869-33D7-2CAB-A59C-0AEBF2173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TBD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B4A6E7-79C2-94FD-4D68-A00260BD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3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2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E11B3645-866B-2849-BBE1-E272CB031D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u="sng"/>
              <a:t>SHOW CENTER</a:t>
            </a:r>
          </a:p>
        </p:txBody>
      </p:sp>
      <p:pic>
        <p:nvPicPr>
          <p:cNvPr id="15363" name="Picture 6" descr="MIA Control">
            <a:extLst>
              <a:ext uri="{FF2B5EF4-FFF2-40B4-BE49-F238E27FC236}">
                <a16:creationId xmlns:a16="http://schemas.microsoft.com/office/drawing/2014/main" id="{84CE2B53-EE31-F741-A2D9-74A718D5976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371600"/>
            <a:ext cx="8382000" cy="51054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1"/>
          <p:cNvPicPr preferRelativeResize="0"/>
          <p:nvPr/>
        </p:nvPicPr>
        <p:blipFill rotWithShape="1">
          <a:blip r:embed="rId3">
            <a:alphaModFix/>
          </a:blip>
          <a:srcRect l="4810" r="-85" b="162"/>
          <a:stretch/>
        </p:blipFill>
        <p:spPr>
          <a:xfrm>
            <a:off x="16271" y="899116"/>
            <a:ext cx="9135497" cy="505977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1"/>
          <p:cNvSpPr txBox="1"/>
          <p:nvPr/>
        </p:nvSpPr>
        <p:spPr>
          <a:xfrm>
            <a:off x="1547" y="111900"/>
            <a:ext cx="9145626" cy="7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Air &amp; Sea Show: Event Site Rendering</a:t>
            </a:r>
            <a:endParaRPr sz="1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1A78E6EF-1945-914B-AE33-0255A44ACA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b="1" u="sng"/>
              <a:t>VIEWS</a:t>
            </a:r>
            <a:br>
              <a:rPr lang="en-US" altLang="en-US" sz="4000" b="1" u="sng"/>
            </a:br>
            <a:r>
              <a:rPr lang="en-US" altLang="en-US" sz="4000" b="1"/>
              <a:t>N					S</a:t>
            </a:r>
          </a:p>
        </p:txBody>
      </p:sp>
      <p:pic>
        <p:nvPicPr>
          <p:cNvPr id="18435" name="Picture 11" descr="667">
            <a:extLst>
              <a:ext uri="{FF2B5EF4-FFF2-40B4-BE49-F238E27FC236}">
                <a16:creationId xmlns:a16="http://schemas.microsoft.com/office/drawing/2014/main" id="{3C4EB063-C2C8-4346-93E1-33632CEB528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52600"/>
            <a:ext cx="40386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12" descr="671">
            <a:extLst>
              <a:ext uri="{FF2B5EF4-FFF2-40B4-BE49-F238E27FC236}">
                <a16:creationId xmlns:a16="http://schemas.microsoft.com/office/drawing/2014/main" id="{7479B71E-D810-FA4D-BDD8-37C781FC2B1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40386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662EEAD-0DB3-4D46-8225-461E9B3B5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b="1" u="sng"/>
              <a:t>SHOW LINE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0DBCC9CE-0D7B-3442-B8F6-F1A53C3809D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60" name="Content Placeholder 3">
            <a:extLst>
              <a:ext uri="{FF2B5EF4-FFF2-40B4-BE49-F238E27FC236}">
                <a16:creationId xmlns:a16="http://schemas.microsoft.com/office/drawing/2014/main" id="{F29D783C-6754-4345-9503-06D7A00772C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9461" name="Picture 6">
            <a:extLst>
              <a:ext uri="{FF2B5EF4-FFF2-40B4-BE49-F238E27FC236}">
                <a16:creationId xmlns:a16="http://schemas.microsoft.com/office/drawing/2014/main" id="{3E9CA591-7C34-A142-8FBA-75E98C33B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0E3271A2-A78C-654F-B582-F19ECF053B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33400"/>
            <a:ext cx="8077200" cy="55927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	Dear Performer:</a:t>
            </a:r>
            <a:endParaRPr lang="en-US" altLang="en-US" sz="1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Welcome to the 2025 Hyundai Miami Beach Air &amp; Sea Show, part of " The National Salute to America’s Heroes</a:t>
            </a:r>
            <a:r>
              <a:rPr lang="en-US" altLang="en-US" sz="1600" dirty="0">
                <a:sym typeface="Symbol" pitchFamily="2" charset="2"/>
              </a:rPr>
              <a:t></a:t>
            </a:r>
            <a:r>
              <a:rPr lang="en-US" altLang="en-US" sz="1600" dirty="0"/>
              <a:t>”, on beautiful Miami Beach, Florida. The venue is proud of its association with you as a premier civilian or military / government agency participant.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The Air &amp; Sea Show is designed to be a winner for everyone involved.  For the military, it is an opportunity to showcase an impressive array of its personnel and equipment - encouraging patriotism and recruitment. This event also allows the American public to thank the military for their service in protecting our freedoms.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The people of South Florida also benefit with a signature event for the tri-county area.  The show helps generate revenue for local businesses and charitable organizations, promotes community spirit, and provides a wholesome family and exciting event that is free to the public.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	We hope that you and your crew have a great time here in South Florida and we will make every effort to make your stay enjoyable.  Once again, thank you for your participation and support.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/>
              <a:t>	</a:t>
            </a:r>
            <a:r>
              <a:rPr lang="en-US" altLang="en-US" sz="1200" b="1" dirty="0"/>
              <a:t>TO VIEW CLIPS OF PREVIOUS YEARS TV SHOWS AND ADDITIONAL EVENT INFORMATION: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www.usasalute.com</a:t>
            </a:r>
            <a:br>
              <a:rPr lang="en-US" altLang="en-US" sz="1600" dirty="0">
                <a:solidFill>
                  <a:srgbClr val="FF0000"/>
                </a:solidFill>
              </a:rPr>
            </a:b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 </a:t>
            </a: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AFC23D0-5F93-884A-85FE-52279DA31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5425"/>
            <a:ext cx="8229600" cy="890588"/>
          </a:xfrm>
        </p:spPr>
        <p:txBody>
          <a:bodyPr/>
          <a:lstStyle/>
          <a:p>
            <a:pPr eaLnBrk="1" hangingPunct="1"/>
            <a:r>
              <a:rPr lang="en-US" altLang="en-US" b="1" u="sng"/>
              <a:t>SHOW CENTER 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C561B2C7-628C-4D49-8417-C74A7C4F13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38FF5B85-C964-B847-A805-0D42D62B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5225"/>
            <a:ext cx="914400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D4C2954-01BF-1047-A309-8875074B6D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600" b="1"/>
              <a:t>Transition from Opa Locka to the</a:t>
            </a:r>
            <a:br>
              <a:rPr lang="en-US" altLang="en-US" sz="3600" b="1"/>
            </a:br>
            <a:r>
              <a:rPr lang="en-US" altLang="en-US" sz="3600" b="1"/>
              <a:t> Show Site (East or West)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D7C3FD6C-55BC-5A44-A44C-574E3C2797E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marL="228600" indent="-228600" eaLnBrk="1" hangingPunct="1"/>
            <a:r>
              <a:rPr lang="en-US" altLang="en-US" sz="2000"/>
              <a:t>Opa Locka tower will issue a discreet beacon code to each departure or flight.</a:t>
            </a:r>
          </a:p>
          <a:p>
            <a:pPr marL="228600" indent="-228600" eaLnBrk="1" hangingPunct="1"/>
            <a:r>
              <a:rPr lang="en-US" altLang="en-US" sz="2000"/>
              <a:t>Opa Locka tower will instruct show aircraft to proceed to the </a:t>
            </a:r>
            <a:r>
              <a:rPr lang="en-US" altLang="en-US" sz="2000">
                <a:solidFill>
                  <a:srgbClr val="0070C0"/>
                </a:solidFill>
              </a:rPr>
              <a:t>Transition Holding Point (THP) </a:t>
            </a:r>
            <a:r>
              <a:rPr lang="en-US" altLang="en-US" sz="2000"/>
              <a:t>@  25* 52’ 38.00” N, 79* 58’ 23” W  or if requested, contact MIA departure (Z) on frequency xxx.xx (TBD) for vectors.  Aircraft shall maintain VFR at 2500 MSL until in contact with the Air Boss.</a:t>
            </a:r>
          </a:p>
          <a:p>
            <a:pPr marL="228600" indent="-228600" eaLnBrk="1" hangingPunct="1"/>
            <a:r>
              <a:rPr lang="en-US" altLang="en-US" sz="2000"/>
              <a:t>If necessary, Miami departure will direct/vector performing aircraft to the THP.  The Air Boss will be delegated altitudes from 3000’ to 5000’ MSL in the THP (see diagram).</a:t>
            </a:r>
          </a:p>
          <a:p>
            <a:pPr marL="228600" indent="-228600" eaLnBrk="1" hangingPunct="1"/>
            <a:r>
              <a:rPr lang="en-US" altLang="en-US" sz="2000"/>
              <a:t>Aircraft will hold at THP until called into the TFR by the Air Boss.  All aircraft will maintain their assigned altitude until entering the TFR.</a:t>
            </a:r>
          </a:p>
          <a:p>
            <a:pPr marL="228600" indent="-228600" eaLnBrk="1" hangingPunct="1"/>
            <a:endParaRPr lang="en-US" altLang="en-US" sz="2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0DB87E23-1541-DD4F-95E9-862E8F48BA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1" name="Content Placeholder 3">
            <a:extLst>
              <a:ext uri="{FF2B5EF4-FFF2-40B4-BE49-F238E27FC236}">
                <a16:creationId xmlns:a16="http://schemas.microsoft.com/office/drawing/2014/main" id="{824CCDD0-4201-DD40-929E-FD594510CA7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80475" cy="7234238"/>
          </a:xfr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90919150-7BD1-8243-BABA-BA988968554A}"/>
              </a:ext>
            </a:extLst>
          </p:cNvPr>
          <p:cNvSpPr/>
          <p:nvPr/>
        </p:nvSpPr>
        <p:spPr>
          <a:xfrm>
            <a:off x="560388" y="1908175"/>
            <a:ext cx="1166812" cy="360363"/>
          </a:xfrm>
          <a:prstGeom prst="rightArrow">
            <a:avLst>
              <a:gd name="adj1" fmla="val 50000"/>
              <a:gd name="adj2" fmla="val 475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98E67AF-4752-A344-818B-141EF691A33E}"/>
              </a:ext>
            </a:extLst>
          </p:cNvPr>
          <p:cNvSpPr/>
          <p:nvPr/>
        </p:nvSpPr>
        <p:spPr>
          <a:xfrm>
            <a:off x="2128838" y="1990725"/>
            <a:ext cx="1620837" cy="3206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DF834DE-6271-284B-B0D7-4419BF8E1A62}"/>
              </a:ext>
            </a:extLst>
          </p:cNvPr>
          <p:cNvSpPr/>
          <p:nvPr/>
        </p:nvSpPr>
        <p:spPr>
          <a:xfrm>
            <a:off x="4349750" y="1922463"/>
            <a:ext cx="733425" cy="3460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26F2643-8B4A-0C4B-ACE6-59CEB452FBB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5" name="Content Placeholder 3">
            <a:extLst>
              <a:ext uri="{FF2B5EF4-FFF2-40B4-BE49-F238E27FC236}">
                <a16:creationId xmlns:a16="http://schemas.microsoft.com/office/drawing/2014/main" id="{B3511534-A6DA-944B-B764-BD1D4A9A05E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-249238"/>
            <a:ext cx="9045575" cy="7421563"/>
          </a:xfrm>
        </p:spPr>
      </p:pic>
      <p:sp>
        <p:nvSpPr>
          <p:cNvPr id="6" name="U-Turn Arrow 5">
            <a:extLst>
              <a:ext uri="{FF2B5EF4-FFF2-40B4-BE49-F238E27FC236}">
                <a16:creationId xmlns:a16="http://schemas.microsoft.com/office/drawing/2014/main" id="{949CB9F4-8226-9B4B-8C66-B56BBF4DA835}"/>
              </a:ext>
            </a:extLst>
          </p:cNvPr>
          <p:cNvSpPr/>
          <p:nvPr/>
        </p:nvSpPr>
        <p:spPr>
          <a:xfrm rot="1776641">
            <a:off x="5486400" y="-93663"/>
            <a:ext cx="1236663" cy="1908176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8" name="U-Turn Arrow 7">
            <a:extLst>
              <a:ext uri="{FF2B5EF4-FFF2-40B4-BE49-F238E27FC236}">
                <a16:creationId xmlns:a16="http://schemas.microsoft.com/office/drawing/2014/main" id="{74B2F0C5-CB84-5C47-A881-0D8F6FABFBF1}"/>
              </a:ext>
            </a:extLst>
          </p:cNvPr>
          <p:cNvSpPr/>
          <p:nvPr/>
        </p:nvSpPr>
        <p:spPr>
          <a:xfrm rot="12556322">
            <a:off x="4760913" y="1911350"/>
            <a:ext cx="1162050" cy="1598613"/>
          </a:xfrm>
          <a:prstGeom prst="uturnArrow">
            <a:avLst/>
          </a:prstGeom>
          <a:solidFill>
            <a:srgbClr val="EC6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A00274A3-C002-B640-9628-F92A2CBEE13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4579" name="Content Placeholder 3">
            <a:extLst>
              <a:ext uri="{FF2B5EF4-FFF2-40B4-BE49-F238E27FC236}">
                <a16:creationId xmlns:a16="http://schemas.microsoft.com/office/drawing/2014/main" id="{87E5FB1E-D713-ED4C-9352-69233759058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56463"/>
          </a:xfr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24DD8584-D771-2A46-AA61-57495E3CCDF1}"/>
              </a:ext>
            </a:extLst>
          </p:cNvPr>
          <p:cNvSpPr/>
          <p:nvPr/>
        </p:nvSpPr>
        <p:spPr>
          <a:xfrm rot="2702838">
            <a:off x="5290344" y="1939132"/>
            <a:ext cx="415925" cy="1868487"/>
          </a:xfrm>
          <a:prstGeom prst="downArrow">
            <a:avLst/>
          </a:prstGeom>
          <a:solidFill>
            <a:srgbClr val="EC6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01723-D307-5657-6FDC-24B89585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Aircraft Departing Show Center for KHST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D7A78-0853-8593-8AE7-041AFBA1E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Aircraft Operating out of KHST</a:t>
            </a:r>
          </a:p>
          <a:p>
            <a:endParaRPr lang="en-US" dirty="0"/>
          </a:p>
          <a:p>
            <a:r>
              <a:rPr lang="en-US" dirty="0"/>
              <a:t> After completing demonstrations, Fly Heading 140 degrees and contact MIA Departure on 125.5 for vectors back to KHST</a:t>
            </a:r>
          </a:p>
        </p:txBody>
      </p:sp>
    </p:spTree>
    <p:extLst>
      <p:ext uri="{BB962C8B-B14F-4D97-AF65-F5344CB8AC3E}">
        <p14:creationId xmlns:p14="http://schemas.microsoft.com/office/powerpoint/2010/main" val="1982067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3DFF-DF58-42F3-BF08-0725166C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-230654"/>
            <a:ext cx="8797048" cy="13255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KHST TRANSITION TO BOX</a:t>
            </a:r>
          </a:p>
        </p:txBody>
      </p:sp>
      <p:pic>
        <p:nvPicPr>
          <p:cNvPr id="5" name="Picture 4" descr="A map of a body of water&#10;&#10;Description automatically generated">
            <a:extLst>
              <a:ext uri="{FF2B5EF4-FFF2-40B4-BE49-F238E27FC236}">
                <a16:creationId xmlns:a16="http://schemas.microsoft.com/office/drawing/2014/main" id="{52ED9583-E7EB-0697-5ECC-637B9BADE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2" y="859662"/>
            <a:ext cx="8797049" cy="59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94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AE316-4B2B-48E0-3BB9-CA20E656B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CCE3-A1A0-5474-3120-D381F950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TFR and HOLDING </a:t>
            </a:r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28086EB8-446E-72B4-E14D-B81F27BEA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01" y="1600200"/>
            <a:ext cx="6817998" cy="4525963"/>
          </a:xfrm>
        </p:spPr>
      </p:pic>
    </p:spTree>
    <p:extLst>
      <p:ext uri="{BB962C8B-B14F-4D97-AF65-F5344CB8AC3E}">
        <p14:creationId xmlns:p14="http://schemas.microsoft.com/office/powerpoint/2010/main" val="151848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F3E773D6-8472-4243-A811-802140F400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 u="sng"/>
              <a:t>ARRESTING BARRIER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8C61A8DC-68AD-D041-8FF8-628F15C96C7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09600" y="1295400"/>
            <a:ext cx="8077200" cy="5562600"/>
          </a:xfrm>
        </p:spPr>
        <p:txBody>
          <a:bodyPr/>
          <a:lstStyle/>
          <a:p>
            <a:pPr marL="228600" indent="-228600" eaLnBrk="1" hangingPunct="1">
              <a:buFontTx/>
              <a:buNone/>
            </a:pPr>
            <a:endParaRPr lang="en-US" altLang="en-US" sz="1600"/>
          </a:p>
          <a:p>
            <a:pPr marL="228600" indent="-228600" eaLnBrk="1" hangingPunct="1">
              <a:buFontTx/>
              <a:buNone/>
            </a:pPr>
            <a:r>
              <a:rPr lang="en-US" altLang="en-US" sz="1600"/>
              <a:t>	IN THE EVENT OF A MILITARY AIRCRAFT EMERGENCY REQUIRING AN ARRESTING BARRIER</a:t>
            </a:r>
            <a:r>
              <a:rPr lang="mr-IN" altLang="en-US" sz="1600">
                <a:cs typeface="Mangal" panose="02040503050203030202" pitchFamily="18" charset="0"/>
              </a:rPr>
              <a:t>…</a:t>
            </a:r>
            <a:r>
              <a:rPr lang="en-US" altLang="en-US" sz="1600"/>
              <a:t>.</a:t>
            </a:r>
          </a:p>
          <a:p>
            <a:pPr marL="228600" indent="-228600" eaLnBrk="1" hangingPunct="1"/>
            <a:r>
              <a:rPr lang="en-US" altLang="en-US" sz="1600"/>
              <a:t>Military Aircraft will be directed to Homestead Air Force Base (KHST) </a:t>
            </a:r>
          </a:p>
          <a:p>
            <a:pPr marL="228600" indent="-228600" eaLnBrk="1" hangingPunct="1"/>
            <a:r>
              <a:rPr lang="en-US" altLang="en-US" sz="1600"/>
              <a:t>Runway 6/24 (11201 x 300) has a BAK 12/14 at each end of the runway</a:t>
            </a:r>
          </a:p>
          <a:p>
            <a:pPr marL="228600" indent="-228600" eaLnBrk="1" hangingPunct="1"/>
            <a:endParaRPr lang="en-US" altLang="en-US" sz="1600"/>
          </a:p>
        </p:txBody>
      </p:sp>
      <p:graphicFrame>
        <p:nvGraphicFramePr>
          <p:cNvPr id="24589" name="Group 13">
            <a:extLst>
              <a:ext uri="{FF2B5EF4-FFF2-40B4-BE49-F238E27FC236}">
                <a16:creationId xmlns:a16="http://schemas.microsoft.com/office/drawing/2014/main" id="{7DD97E78-7E41-1443-9885-6B4451706A45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895600"/>
          <a:ext cx="8056563" cy="556260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4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7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Mangal" panose="02040503050203030202" pitchFamily="18" charset="0"/>
                        </a:rPr>
                        <a:t>E60-24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Mangal" panose="02040503050203030202" pitchFamily="18" charset="0"/>
                        </a:rPr>
                        <a:t>BAK-14 BAK-12B(B) (1087 FT) HOOK E5 (74 FT OVRN).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Mangal" panose="02040503050203030202" pitchFamily="18" charset="0"/>
                        </a:rPr>
                        <a:t>E60-06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Mangal" panose="02040503050203030202" pitchFamily="18" charset="0"/>
                        </a:rPr>
                        <a:t>HOOK E5 (65 FT OVRN) BAK-14 BAK-12B(B) (1650 FT).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mr-I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Mangal" panose="02040503050203030202" pitchFamily="18" charset="0"/>
                        </a:rPr>
                        <a:t>-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A-GEAR: APCH END BAK-12B(B)/14 FOR ACTIVE RWY IN LO POSN. DEP END BAK-12B(B)/14 FOR ACTIVE RWY IN RAISED POSN. E-5 CONNECTED ON DEP END, DISCONNECTED ON APCH END.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480"/>
            <a:ext cx="9144002" cy="589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"/>
          <p:cNvSpPr txBox="1">
            <a:spLocks noGrp="1"/>
          </p:cNvSpPr>
          <p:nvPr>
            <p:ph type="title"/>
          </p:nvPr>
        </p:nvSpPr>
        <p:spPr>
          <a:xfrm>
            <a:off x="628650" y="126745"/>
            <a:ext cx="7886700" cy="75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tx1"/>
                </a:solidFill>
              </a:rPr>
              <a:t>Performer’s Parties</a:t>
            </a:r>
            <a:endParaRPr sz="3000" b="1" dirty="0">
              <a:solidFill>
                <a:schemeClr val="tx1"/>
              </a:solidFill>
            </a:endParaRPr>
          </a:p>
        </p:txBody>
      </p:sp>
      <p:sp>
        <p:nvSpPr>
          <p:cNvPr id="135" name="Google Shape;135;p12"/>
          <p:cNvSpPr txBox="1"/>
          <p:nvPr/>
        </p:nvSpPr>
        <p:spPr>
          <a:xfrm>
            <a:off x="4338635" y="687481"/>
            <a:ext cx="4802736" cy="31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Thursday, May 22: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Performers Take Off Party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Location: TBD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Time: 6:30pm-9:00pm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10541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Friday, May 23: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Salute on Española Way 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Location: Española Way 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Time: 6:30pm-9:00pm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10541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Saturday, May 24: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TBD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2286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Arial"/>
                <a:ea typeface="Arial"/>
                <a:cs typeface="Arial"/>
                <a:sym typeface="Arial"/>
              </a:rPr>
              <a:t>Sunday, May 25: </a:t>
            </a:r>
            <a:r>
              <a:rPr lang="en-US" sz="1600" b="0" i="0" u="none" strike="noStrike" cap="none" dirty="0">
                <a:latin typeface="Arial"/>
                <a:ea typeface="Arial"/>
                <a:cs typeface="Arial"/>
                <a:sym typeface="Arial"/>
              </a:rPr>
              <a:t>TBD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228B1C3-5C09-3A44-9CE7-40B5AFC0FD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20725"/>
          </a:xfrm>
        </p:spPr>
        <p:txBody>
          <a:bodyPr/>
          <a:lstStyle/>
          <a:p>
            <a:pPr eaLnBrk="1" hangingPunct="1"/>
            <a:r>
              <a:rPr lang="en-US" altLang="en-US"/>
              <a:t>CONTACT LIST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081A2C81-63D3-D445-9931-AF8AEF68F9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1219200"/>
            <a:ext cx="7924800" cy="4906963"/>
          </a:xfrm>
        </p:spPr>
        <p:txBody>
          <a:bodyPr/>
          <a:lstStyle/>
          <a:p>
            <a:pPr marL="228600" indent="-228600" eaLnBrk="1" hangingPunct="1">
              <a:defRPr/>
            </a:pPr>
            <a:r>
              <a:rPr lang="en-US" altLang="en-US" sz="1400"/>
              <a:t>Show Web Site: </a:t>
            </a:r>
            <a:r>
              <a:rPr lang="en-US" altLang="en-US" sz="1400">
                <a:hlinkClick r:id="rId2"/>
              </a:rPr>
              <a:t>www.usasalute.com</a:t>
            </a:r>
            <a:r>
              <a:rPr lang="en-US" altLang="en-US" sz="1400"/>
              <a:t>  				</a:t>
            </a:r>
          </a:p>
          <a:p>
            <a:pPr marL="228600" indent="-228600" eaLnBrk="1" hangingPunct="1">
              <a:buFontTx/>
              <a:buNone/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Mickey Markoff - Executive Producer: </a:t>
            </a:r>
            <a:r>
              <a:rPr lang="en-US" altLang="en-US" sz="1400">
                <a:hlinkClick r:id="rId3"/>
              </a:rPr>
              <a:t>mickey@mdmgroup.com</a:t>
            </a:r>
            <a:r>
              <a:rPr lang="en-US" altLang="en-US" sz="1400"/>
              <a:t> 		o 954-649-4707</a:t>
            </a:r>
          </a:p>
          <a:p>
            <a:pPr marL="228600" indent="-228600" eaLnBrk="1" hangingPunct="1"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Ted Plana - Air Operations Director: </a:t>
            </a:r>
            <a:r>
              <a:rPr lang="en-US" altLang="en-US" sz="1400">
                <a:hlinkClick r:id="rId4"/>
              </a:rPr>
              <a:t>burritoted@aol.com</a:t>
            </a:r>
            <a:r>
              <a:rPr lang="en-US" altLang="en-US" sz="1400"/>
              <a:t>     o 773-252-1644	c 954-649-4703</a:t>
            </a:r>
          </a:p>
          <a:p>
            <a:pPr marL="228600" indent="-228600" eaLnBrk="1" hangingPunct="1"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Jim Tucciarone - Air Show Director and Air Boss: </a:t>
            </a:r>
            <a:r>
              <a:rPr lang="en-US" altLang="en-US" sz="1400">
                <a:hlinkClick r:id="rId5"/>
              </a:rPr>
              <a:t>jimtucc@aol.com</a:t>
            </a:r>
            <a:r>
              <a:rPr lang="en-US" altLang="en-US" sz="1400"/>
              <a:t> 	c 216-390-8410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Glen “Lunar” Lawson – Safety Officer / Assistant Air Boss: </a:t>
            </a:r>
            <a:r>
              <a:rPr lang="en-US" altLang="en-US" sz="1400" u="sng">
                <a:solidFill>
                  <a:schemeClr val="hlink"/>
                </a:solidFill>
              </a:rPr>
              <a:t>lunarf16@aol.com</a:t>
            </a:r>
            <a:r>
              <a:rPr lang="en-US" altLang="en-US" sz="1400"/>
              <a:t>	c 757-927-4876</a:t>
            </a:r>
          </a:p>
          <a:p>
            <a:pPr marL="228600" indent="-228600" eaLnBrk="1" hangingPunct="1"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Lyle Holbrook – Assistant Air Boss:</a:t>
            </a:r>
            <a:r>
              <a:rPr lang="en-US" altLang="en-US" sz="1400">
                <a:solidFill>
                  <a:schemeClr val="hlink"/>
                </a:solidFill>
              </a:rPr>
              <a:t> </a:t>
            </a:r>
            <a:r>
              <a:rPr lang="en-US" altLang="en-US" sz="1400" u="sng">
                <a:solidFill>
                  <a:schemeClr val="hlink"/>
                </a:solidFill>
              </a:rPr>
              <a:t>lyleholbrook@gmail.com</a:t>
            </a:r>
            <a:r>
              <a:rPr lang="en-US" altLang="en-US" sz="1400"/>
              <a:t>		c 416-659-0431</a:t>
            </a:r>
          </a:p>
          <a:p>
            <a:pPr marL="228600" indent="-228600" eaLnBrk="1" hangingPunct="1"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John “Rosie” Greer – Airport / MX Director: </a:t>
            </a:r>
            <a:r>
              <a:rPr lang="en-US" altLang="en-US" sz="1400" u="sng">
                <a:solidFill>
                  <a:schemeClr val="accent1">
                    <a:lumMod val="50000"/>
                  </a:schemeClr>
                </a:solidFill>
              </a:rPr>
              <a:t>airshowgrunt@gmail.com</a:t>
            </a:r>
            <a:r>
              <a:rPr lang="en-US" altLang="en-US" sz="1400"/>
              <a:t>	c 615-692-9423</a:t>
            </a:r>
          </a:p>
          <a:p>
            <a:pPr marL="228600" indent="-228600" eaLnBrk="1" hangingPunct="1"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Nicole Lewis – Media Director: </a:t>
            </a:r>
            <a:r>
              <a:rPr lang="en-US" altLang="en-US" sz="1400" u="sng">
                <a:solidFill>
                  <a:schemeClr val="hlink"/>
                </a:solidFill>
                <a:hlinkClick r:id="rId6"/>
              </a:rPr>
              <a:t>nicole@zuckerlewis.com</a:t>
            </a:r>
            <a:r>
              <a:rPr lang="en-US" altLang="en-US" sz="1400">
                <a:solidFill>
                  <a:schemeClr val="hlink"/>
                </a:solidFill>
              </a:rPr>
              <a:t>		</a:t>
            </a:r>
            <a:r>
              <a:rPr lang="en-US" altLang="en-US" sz="1400"/>
              <a:t>   305-803-9177</a:t>
            </a:r>
          </a:p>
          <a:p>
            <a:pPr marL="228600" indent="-228600" eaLnBrk="1" hangingPunct="1">
              <a:defRPr/>
            </a:pPr>
            <a:endParaRPr lang="en-US" altLang="en-US" sz="1400"/>
          </a:p>
          <a:p>
            <a:pPr marL="228600" indent="-228600" eaLnBrk="1" hangingPunct="1">
              <a:defRPr/>
            </a:pPr>
            <a:r>
              <a:rPr lang="en-US" altLang="en-US" sz="1400"/>
              <a:t>Jennifer Kaminski – Social Media Director : </a:t>
            </a:r>
            <a:r>
              <a:rPr lang="en-US" altLang="en-US" sz="1400" u="sng">
                <a:solidFill>
                  <a:schemeClr val="hlink"/>
                </a:solidFill>
              </a:rPr>
              <a:t>jennifer @socialthinkking.com</a:t>
            </a:r>
            <a:r>
              <a:rPr lang="en-US" altLang="en-US" sz="1400">
                <a:solidFill>
                  <a:schemeClr val="hlink"/>
                </a:solidFill>
              </a:rPr>
              <a:t>	   </a:t>
            </a:r>
            <a:r>
              <a:rPr lang="en-US" altLang="en-US" sz="1400"/>
              <a:t>305-978-5787</a:t>
            </a:r>
          </a:p>
          <a:p>
            <a:pPr marL="228600" indent="-228600" eaLnBrk="1" hangingPunct="1">
              <a:buFontTx/>
              <a:buNone/>
              <a:defRPr/>
            </a:pPr>
            <a:endParaRPr lang="en-US" altLang="en-US" sz="1400">
              <a:solidFill>
                <a:schemeClr val="hlink"/>
              </a:solidFill>
            </a:endParaRPr>
          </a:p>
          <a:p>
            <a:pPr marL="228600" indent="-228600" eaLnBrk="1" hangingPunct="1">
              <a:buFontTx/>
              <a:buNone/>
              <a:defRPr/>
            </a:pPr>
            <a:r>
              <a:rPr lang="en-US" altLang="en-US" sz="1800" b="1"/>
              <a:t>Please Send All Correspondence and Questions: </a:t>
            </a:r>
            <a:r>
              <a:rPr lang="en-US" altLang="en-US" sz="1800" b="1">
                <a:solidFill>
                  <a:srgbClr val="CC0000"/>
                </a:solidFill>
                <a:hlinkClick r:id="rId4"/>
              </a:rPr>
              <a:t>burritoted@aol.com</a:t>
            </a:r>
            <a:r>
              <a:rPr lang="en-US" altLang="en-US" sz="1400">
                <a:solidFill>
                  <a:srgbClr val="CC0000"/>
                </a:solidFill>
              </a:rPr>
              <a:t>  </a:t>
            </a:r>
          </a:p>
          <a:p>
            <a:pPr marL="228600" indent="-228600" eaLnBrk="1" hangingPunct="1">
              <a:defRPr/>
            </a:pPr>
            <a:endParaRPr lang="en-US" altLang="en-US" sz="1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2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65026"/>
            <a:ext cx="7705725" cy="433447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2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873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tx1"/>
                </a:solidFill>
              </a:rPr>
              <a:t>Social Media</a:t>
            </a:r>
            <a:endParaRPr sz="4000" b="1" i="1" dirty="0">
              <a:solidFill>
                <a:schemeClr val="tx1"/>
              </a:solidFill>
            </a:endParaRPr>
          </a:p>
        </p:txBody>
      </p:sp>
      <p:sp>
        <p:nvSpPr>
          <p:cNvPr id="142" name="Google Shape;142;p62"/>
          <p:cNvSpPr txBox="1"/>
          <p:nvPr/>
        </p:nvSpPr>
        <p:spPr>
          <a:xfrm>
            <a:off x="4572000" y="807770"/>
            <a:ext cx="4590394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1" i="0" u="sng" strike="noStrike" cap="none" dirty="0">
                <a:latin typeface="Calibri"/>
                <a:ea typeface="Calibri"/>
                <a:cs typeface="Calibri"/>
                <a:sym typeface="Calibri"/>
              </a:rPr>
              <a:t>Tags to search for GIFS:</a:t>
            </a:r>
            <a:endParaRPr sz="2000" b="1" i="0" u="sng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HASS25</a:t>
            </a: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1" i="0" u="sng" strike="noStrike" cap="none" dirty="0">
                <a:latin typeface="Calibri"/>
                <a:ea typeface="Calibri"/>
                <a:cs typeface="Calibri"/>
                <a:sym typeface="Calibri"/>
              </a:rPr>
              <a:t>HASHTAGS</a:t>
            </a:r>
            <a:endParaRPr sz="2000" b="1" i="0" u="sng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#HyundaiAirAndSeaShow</a:t>
            </a: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#USASalute</a:t>
            </a: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#HyundaiSalute</a:t>
            </a: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1" i="0" u="sng" strike="noStrike" cap="none" dirty="0">
                <a:latin typeface="Calibri"/>
                <a:ea typeface="Calibri"/>
                <a:cs typeface="Calibri"/>
                <a:sym typeface="Calibri"/>
              </a:rPr>
              <a:t>2024 In Review</a:t>
            </a:r>
            <a:endParaRPr sz="2000" b="1" i="0" u="sng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24+ Million Impressions</a:t>
            </a: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173,000+ Overall Engagements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2+ Million Video Views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10 Instagram LIVE including Mayor of Miami Beach and representatives from all branches of the military. </a:t>
            </a: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LIVE on-site coverage throughout the weekend of events.</a:t>
            </a:r>
            <a:endParaRPr sz="20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2"/>
          <p:cNvSpPr txBox="1"/>
          <p:nvPr/>
        </p:nvSpPr>
        <p:spPr>
          <a:xfrm>
            <a:off x="1037359" y="639182"/>
            <a:ext cx="325755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1" i="0" u="sng" strike="noStrike" cap="none" dirty="0">
                <a:latin typeface="Calibri"/>
                <a:ea typeface="Calibri"/>
                <a:cs typeface="Calibri"/>
                <a:sym typeface="Calibri"/>
              </a:rPr>
              <a:t>Hyundai Air and Sea Show</a:t>
            </a:r>
            <a:endParaRPr sz="1600" b="1" i="0" u="sng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Instagram: @airandseashow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Facebook: @airandseashow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Twitter: @airandseashow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TikTok: @airandseashow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63" descr="A screenshot of a social media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1" y="1314710"/>
            <a:ext cx="7507113" cy="422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3"/>
          <p:cNvSpPr txBox="1">
            <a:spLocks noGrp="1"/>
          </p:cNvSpPr>
          <p:nvPr>
            <p:ph type="title"/>
          </p:nvPr>
        </p:nvSpPr>
        <p:spPr>
          <a:xfrm>
            <a:off x="2485" y="-198783"/>
            <a:ext cx="8512865" cy="135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 b="1" dirty="0">
                <a:solidFill>
                  <a:schemeClr val="tx1"/>
                </a:solidFill>
              </a:rPr>
              <a:t>Public Relations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50" name="Google Shape;150;p63"/>
          <p:cNvSpPr txBox="1"/>
          <p:nvPr/>
        </p:nvSpPr>
        <p:spPr>
          <a:xfrm>
            <a:off x="4804458" y="154161"/>
            <a:ext cx="4337698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NATIONAL, REGIONAL AND LOCAL MEDIA</a:t>
            </a:r>
            <a:endParaRPr sz="20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In 2024 we were in 278 stories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Coverage in national news outlets: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AOL, AARP, MSN, Yahoo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Coverage across regional print media &amp; online media outlets</a:t>
            </a: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City &amp; Shore, Brickell Magazine, Lifestyle Magazine, Miami Herald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Broadcast Media 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English </a:t>
            </a:r>
            <a:endParaRPr sz="1600" b="1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WFOR-CH4 (CBS)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WTVJ- CH6 (NBC)</a:t>
            </a:r>
            <a:endParaRPr sz="16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WSVN- CH 7 (FOX)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WPLG - CH 10 (ABC)</a:t>
            </a: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Spanish</a:t>
            </a:r>
            <a:endParaRPr sz="1600" b="1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Telemundo – CH 51, Univision-CH23</a:t>
            </a:r>
            <a:endParaRPr sz="1600" b="1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Coverage in National, Local and Regional Calendar Event Listings</a:t>
            </a:r>
            <a:endParaRPr sz="16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3"/>
          <p:cNvSpPr txBox="1"/>
          <p:nvPr/>
        </p:nvSpPr>
        <p:spPr>
          <a:xfrm>
            <a:off x="-9939" y="844825"/>
            <a:ext cx="453224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2024 TOTAL </a:t>
            </a:r>
            <a:r>
              <a:rPr lang="en-US" sz="2000" b="1" i="0" u="sng" strike="noStrike" cap="none" dirty="0">
                <a:latin typeface="Calibri"/>
                <a:ea typeface="Calibri"/>
                <a:cs typeface="Calibri"/>
                <a:sym typeface="Calibri"/>
              </a:rPr>
              <a:t>AUDIENCE OF 939 MILLION</a:t>
            </a:r>
            <a:endParaRPr sz="2000" b="0" i="0" u="sng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5746291-DC1A-6547-841A-3623A13B97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u="sng"/>
              <a:t>MISSION STATEMENT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EBFA63D-B60F-9942-8E59-17ACFC9A26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/>
              <a:t>	Safe, secure, entertaining, professional and efficient execution of full range of activities encompassing the Miami Beach Air &amp; Sea Show as part of the National Salute to America’s Heroes.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/>
              <a:t>	THANK YOU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400"/>
              <a:t>Ted Plana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400"/>
              <a:t>Air Operations Director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400"/>
              <a:t>burritoted@aol.com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/>
              <a:t>	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EE11F75-901C-D245-8C2A-5C98CCC68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" y="1176338"/>
            <a:ext cx="8458200" cy="45053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527D8A33-4DA9-F145-815E-9878D0DB0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95811"/>
            <a:ext cx="8248650" cy="560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u="sng" dirty="0"/>
              <a:t>ATTENDING SENIOR MILITARY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50" dirty="0"/>
              <a:t>USAF Gen. Thomas </a:t>
            </a:r>
            <a:r>
              <a:rPr lang="en-US" altLang="en-US" sz="1050" dirty="0" err="1"/>
              <a:t>Bussiere</a:t>
            </a:r>
            <a:r>
              <a:rPr lang="en-US" altLang="en-US" sz="1050" dirty="0"/>
              <a:t>, Commander Global Strike Command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TBD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u="sng" dirty="0"/>
              <a:t>EQUIPMENT / PERFORMERS as of 30JAN25</a:t>
            </a:r>
            <a:endParaRPr lang="en-US" altLang="en-US" sz="12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 Army Golden Knights Parachute Team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British Red Devils Parachute Team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USAFR 920</a:t>
            </a:r>
            <a:r>
              <a:rPr lang="en-US" altLang="en-US" sz="1200" baseline="30000" dirty="0"/>
              <a:t>th</a:t>
            </a:r>
            <a:r>
              <a:rPr lang="en-US" altLang="en-US" sz="1200" dirty="0"/>
              <a:t> Combat Search and Rescue Demo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 F-22 Demo Team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 Heritage Flight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USN F-18 Rhino Demo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USN Legacy Flight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USMC V-22 Demo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USAFR B-1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 B-2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 A-10’s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  USAF KC-135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 C-17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 F-16’s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USAFR HC-130J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 Army Reserve MH-60’s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 Army AH-64 </a:t>
            </a:r>
            <a:r>
              <a:rPr lang="en-US" altLang="en-US" sz="1200" dirty="0" err="1"/>
              <a:t>Apaches</a:t>
            </a:r>
            <a:endParaRPr lang="en-US" altLang="en-US" sz="12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USAFANG F-15’s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USAFR B-52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USCG Air Sea Rescue Demo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US Customs Border Protections Drug Interdiction Exercise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All Aircraft Are Subject To Operational Availability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 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"/>
          <p:cNvSpPr txBox="1">
            <a:spLocks noGrp="1"/>
          </p:cNvSpPr>
          <p:nvPr>
            <p:ph type="title"/>
          </p:nvPr>
        </p:nvSpPr>
        <p:spPr>
          <a:xfrm>
            <a:off x="628650" y="12674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tx1"/>
                </a:solidFill>
              </a:rPr>
              <a:t>Schedule of Events: Performers</a:t>
            </a:r>
            <a:endParaRPr b="1" dirty="0">
              <a:solidFill>
                <a:schemeClr val="tx1"/>
              </a:solidFill>
            </a:endParaRPr>
          </a:p>
        </p:txBody>
      </p:sp>
      <p:graphicFrame>
        <p:nvGraphicFramePr>
          <p:cNvPr id="238" name="Google Shape;238;p6"/>
          <p:cNvGraphicFramePr/>
          <p:nvPr>
            <p:extLst>
              <p:ext uri="{D42A27DB-BD31-4B8C-83A1-F6EECF244321}">
                <p14:modId xmlns:p14="http://schemas.microsoft.com/office/powerpoint/2010/main" val="1696199274"/>
              </p:ext>
            </p:extLst>
          </p:nvPr>
        </p:nvGraphicFramePr>
        <p:xfrm>
          <a:off x="304800" y="1364362"/>
          <a:ext cx="8534400" cy="49642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5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/>
                        <a:t>Date and Time</a:t>
                      </a:r>
                      <a:r>
                        <a:rPr lang="en-US" sz="1000" dirty="0"/>
                        <a:t>: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 b="1" dirty="0"/>
                        <a:t>Subject:</a:t>
                      </a:r>
                      <a:endParaRPr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/>
                        <a:t>Location:</a:t>
                      </a:r>
                      <a:endParaRPr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6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dirty="0"/>
                        <a:t>Tues, 5/20/2025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 dirty="0"/>
                        <a:t>1000hr</a:t>
                      </a:r>
                      <a:endParaRPr sz="1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/>
                        <a:t>Safety/Emergency Meeting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 Beach Police Dept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1100 Washington Ave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 Beach, FL 33139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02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/>
                        <a:t>Thurs, 05/22/2025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 dirty="0"/>
                        <a:t>0900 -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 dirty="0"/>
                        <a:t>1830 – 2100hr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endParaRPr lang="en-US" sz="1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 dirty="0"/>
                        <a:t>Aircraft Arrivals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 dirty="0"/>
                        <a:t>Performer’s Party / Take-off Party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TBD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dirty="0"/>
                        <a:t>Fri, 05/23/2025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0700hr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/>
                        <a:t>Performer/Safety Brief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 Marriott Biscayne Bay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/>
                        <a:t>1633 N Bayshore Dr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/>
                        <a:t>Miami, FL 33132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0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1000hr – NLT 1600hr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Practice Show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Show Center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64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1000hr – 1400hr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Media Day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US Coast Guard Air Station Miami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14750 NW 44</a:t>
                      </a:r>
                      <a:r>
                        <a:rPr lang="en-US" sz="1000" baseline="30000"/>
                        <a:t>th</a:t>
                      </a:r>
                      <a:r>
                        <a:rPr lang="en-US" sz="1000"/>
                        <a:t> Court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Opa-locka FL 33054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8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1830hr – 2100hr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Performer’s Party Espanola Way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409 Espanola Way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 Beach, FL 33139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64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dirty="0"/>
                        <a:t>Sat, 05/24/2025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0730hr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Performer / Safety Brief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 Marriott Biscayne Bay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1633 N Bayshore Drive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Miami, FL 33132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6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dirty="0"/>
                        <a:t>Sun, 05/25/2025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0730hr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rPr lang="en-US" sz="1000"/>
                        <a:t>Performer / Safety Brief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 Marriott Biscayne Bay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1633 N Bayshore Drive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Miami, FL 33132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14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Mon &amp; Tues, 05/26 &amp; 27/2025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/>
                        <a:t>Aircraft Departures</a:t>
                      </a:r>
                      <a:endParaRPr sz="10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39" name="Google Shape;23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1/9/2025</a:t>
            </a:r>
            <a:endParaRPr dirty="0"/>
          </a:p>
        </p:txBody>
      </p:sp>
      <p:sp>
        <p:nvSpPr>
          <p:cNvPr id="240" name="Google Shape;24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 Planning Meeting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9" descr="A group of men in military uniforms talking to a perso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0"/>
            <a:ext cx="4572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9" descr="A person with a microphone being interviewed by a perso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6555" y="3049656"/>
            <a:ext cx="4572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9"/>
          <p:cNvSpPr txBox="1"/>
          <p:nvPr/>
        </p:nvSpPr>
        <p:spPr>
          <a:xfrm>
            <a:off x="4583" y="236149"/>
            <a:ext cx="4570870" cy="51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Media Days</a:t>
            </a:r>
            <a:endParaRPr sz="4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9"/>
          <p:cNvSpPr txBox="1"/>
          <p:nvPr/>
        </p:nvSpPr>
        <p:spPr>
          <a:xfrm>
            <a:off x="257589" y="764071"/>
            <a:ext cx="4067175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Who:   Media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2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What:  Media Interviews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When:  Thursday, May 22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              Friday, May 23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              10:00am – 2:00pm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Where: US Coast Guard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               Air Station Miami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               14750 NW 44</a:t>
            </a:r>
            <a:r>
              <a:rPr lang="en-US" sz="2000" b="1" i="0" u="none" strike="noStrike" cap="none" baseline="30000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 Court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               Opa-locka, FL 33054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Why:     Crew, Pilots and Planes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POC:      Nicole Lewis 305.803.9177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</a:rPr>
              <a:t>               </a:t>
            </a:r>
            <a:r>
              <a:rPr lang="en-US" sz="2000" b="1" i="0" u="sng" strike="noStrike" cap="none" dirty="0" err="1">
                <a:solidFill>
                  <a:srgbClr val="4A66A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Nicole@NLPR.Miami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4A66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2320185-DA73-C648-83CF-5D997601D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/>
              <a:t>LODGING &amp; VEHICLES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7FFE76C-0A73-B14A-8A49-7323528246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b="1" u="sng" dirty="0"/>
              <a:t>HOTELS</a:t>
            </a:r>
            <a:r>
              <a:rPr lang="en-US" altLang="en-US" sz="2800" b="1" dirty="0"/>
              <a:t>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Miami Marriott Biscayne Bay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1633 N. Bayshore Dr.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/>
              <a:t>Miami, FL 33132 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/>
              <a:t>305-374-3900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/>
              <a:t>Please Do Not Contact Hotel with Rooming List. Show Maintains and Submits.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/>
              <a:t>Send Rooming List with Names and Arrive / Depart Dates to: </a:t>
            </a:r>
            <a:r>
              <a:rPr lang="en-US" altLang="en-US" sz="1400" b="1" dirty="0">
                <a:solidFill>
                  <a:srgbClr val="FF0000"/>
                </a:solidFill>
              </a:rPr>
              <a:t>burritoted@aol.com</a:t>
            </a:r>
            <a:r>
              <a:rPr lang="en-US" altLang="en-US" sz="12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b="1" u="sng" dirty="0"/>
              <a:t>VEHICLES (Rentals)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/>
              <a:t>Please submit requested number of vehicles, Check In/Out Dates, Location (OPF / MIA / FLL), and Drivers Name.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dirty="0"/>
              <a:t>Submit to: </a:t>
            </a:r>
            <a:r>
              <a:rPr lang="en-US" altLang="en-US" sz="1400" b="1" dirty="0">
                <a:solidFill>
                  <a:srgbClr val="FF0000"/>
                </a:solidFill>
              </a:rPr>
              <a:t>burritoted@aol.com</a:t>
            </a:r>
            <a:r>
              <a:rPr lang="en-US" altLang="en-US" sz="1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3216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1ED0E0A-C9DD-BD45-B62B-8D41BBC14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/>
              <a:t>ITEMS NEEDED &amp; NOTES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BA57E8D-6302-6540-928A-3178A001E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800" dirty="0"/>
              <a:t>POC’s </a:t>
            </a:r>
          </a:p>
          <a:p>
            <a:pPr eaLnBrk="1" hangingPunct="1"/>
            <a:r>
              <a:rPr lang="en-US" altLang="en-US" sz="1800" dirty="0"/>
              <a:t>Arrival and Departure Dates (include Aircraft </a:t>
            </a:r>
            <a:r>
              <a:rPr lang="en-US" altLang="en-US" sz="1800" dirty="0" err="1"/>
              <a:t>Arrv</a:t>
            </a:r>
            <a:r>
              <a:rPr lang="en-US" altLang="en-US" sz="1800" dirty="0"/>
              <a:t>)</a:t>
            </a:r>
          </a:p>
          <a:p>
            <a:pPr eaLnBrk="1" hangingPunct="1"/>
            <a:r>
              <a:rPr lang="en-US" altLang="en-US" sz="1800" dirty="0"/>
              <a:t>Rooming List – </a:t>
            </a:r>
            <a:r>
              <a:rPr lang="en-US" altLang="en-US" sz="1800" b="1" dirty="0">
                <a:solidFill>
                  <a:srgbClr val="FF0000"/>
                </a:solidFill>
              </a:rPr>
              <a:t>NLT 21APR25</a:t>
            </a:r>
          </a:p>
          <a:p>
            <a:pPr eaLnBrk="1" hangingPunct="1"/>
            <a:r>
              <a:rPr lang="en-US" altLang="en-US" sz="1800" dirty="0"/>
              <a:t>Rental Car List (Type and Drivers Name &amp; License)</a:t>
            </a:r>
          </a:p>
          <a:p>
            <a:pPr eaLnBrk="1" hangingPunct="1"/>
            <a:r>
              <a:rPr lang="en-US" altLang="en-US" sz="1800" dirty="0"/>
              <a:t>Special Request</a:t>
            </a:r>
          </a:p>
          <a:p>
            <a:pPr eaLnBrk="1" hangingPunct="1"/>
            <a:r>
              <a:rPr lang="en-US" altLang="en-US" sz="1800" dirty="0"/>
              <a:t>AGE Requirements</a:t>
            </a:r>
          </a:p>
          <a:p>
            <a:pPr eaLnBrk="1" hangingPunct="1"/>
            <a:r>
              <a:rPr lang="en-US" altLang="en-US" sz="1800" dirty="0"/>
              <a:t>Estimated time of performance in show box</a:t>
            </a:r>
          </a:p>
          <a:p>
            <a:pPr eaLnBrk="1" hangingPunct="1"/>
            <a:r>
              <a:rPr lang="en-US" altLang="en-US" sz="1800" dirty="0"/>
              <a:t>Remote Flyby’s contact Jim </a:t>
            </a:r>
            <a:r>
              <a:rPr lang="en-US" altLang="en-US" sz="1800" dirty="0" err="1"/>
              <a:t>Tucciarone</a:t>
            </a:r>
            <a:r>
              <a:rPr lang="en-US" altLang="en-US" sz="1800" dirty="0"/>
              <a:t> for Instructions (216)390-8410 / </a:t>
            </a:r>
            <a:r>
              <a:rPr lang="en-US" altLang="en-US" sz="1800" dirty="0">
                <a:solidFill>
                  <a:schemeClr val="hlink"/>
                </a:solidFill>
              </a:rPr>
              <a:t>jimtucc@aol.com</a:t>
            </a:r>
          </a:p>
          <a:p>
            <a:pPr eaLnBrk="1" hangingPunct="1">
              <a:buFontTx/>
              <a:buNone/>
            </a:pPr>
            <a:endParaRPr lang="en-US" altLang="en-US" sz="1800" dirty="0">
              <a:solidFill>
                <a:schemeClr val="hlink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1800" dirty="0"/>
              <a:t>	</a:t>
            </a:r>
            <a:r>
              <a:rPr lang="en-US" altLang="en-US" sz="1800" b="1" u="sng" dirty="0"/>
              <a:t>NOTES:</a:t>
            </a:r>
          </a:p>
          <a:p>
            <a:pPr eaLnBrk="1" hangingPunct="1">
              <a:buFontTx/>
              <a:buNone/>
            </a:pPr>
            <a:r>
              <a:rPr lang="en-US" altLang="en-US" sz="1800" dirty="0"/>
              <a:t>	Schedule Changes Constantly due to deconflictions and remotes availability</a:t>
            </a:r>
          </a:p>
          <a:p>
            <a:pPr eaLnBrk="1" hangingPunct="1">
              <a:buFontTx/>
              <a:buNone/>
            </a:pPr>
            <a:endParaRPr lang="en-US" altLang="en-US" sz="1800" dirty="0"/>
          </a:p>
          <a:p>
            <a:pPr eaLnBrk="1" hangingPunct="1"/>
            <a:endParaRPr lang="en-US" altLang="en-US" sz="1800" dirty="0"/>
          </a:p>
          <a:p>
            <a:pPr eaLnBrk="1" hangingPunct="1">
              <a:buFontTx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83730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51C0D404-0DD7-DA45-B18D-8FE9905371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pPr eaLnBrk="1" hangingPunct="1"/>
            <a:r>
              <a:rPr lang="en-US" altLang="en-US" sz="4000" b="1" u="sng"/>
              <a:t>OPA LOCKA AIRPORT (OPF)</a:t>
            </a:r>
            <a:br>
              <a:rPr lang="en-US" altLang="en-US" sz="4000" b="1" u="sng"/>
            </a:br>
            <a:r>
              <a:rPr lang="en-US" altLang="en-US" sz="2000" b="1">
                <a:solidFill>
                  <a:schemeClr val="accent2"/>
                </a:solidFill>
              </a:rPr>
              <a:t>Parking Plan to include Taxiway, USCG Air Station Miami, Fontainebleau Aviation (FBO)</a:t>
            </a:r>
            <a:br>
              <a:rPr lang="en-US" altLang="en-US" sz="2000" b="1">
                <a:solidFill>
                  <a:schemeClr val="accent2"/>
                </a:solidFill>
              </a:rPr>
            </a:br>
            <a:r>
              <a:rPr lang="en-US" altLang="en-US" sz="2000" b="1">
                <a:solidFill>
                  <a:schemeClr val="accent2"/>
                </a:solidFill>
              </a:rPr>
              <a:t>Exact Location of Aircraft TBD</a:t>
            </a:r>
            <a:endParaRPr lang="en-US" altLang="en-US" sz="4000" b="1">
              <a:solidFill>
                <a:schemeClr val="accent2"/>
              </a:solidFill>
            </a:endParaRPr>
          </a:p>
        </p:txBody>
      </p:sp>
      <p:pic>
        <p:nvPicPr>
          <p:cNvPr id="7171" name="Picture 7" descr="Opa-Locka_Airport_12-31-00">
            <a:extLst>
              <a:ext uri="{FF2B5EF4-FFF2-40B4-BE49-F238E27FC236}">
                <a16:creationId xmlns:a16="http://schemas.microsoft.com/office/drawing/2014/main" id="{8CFE8AF8-645C-B742-B25E-CEA29BC2833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82788"/>
            <a:ext cx="4038600" cy="375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12" descr="OPFdia">
            <a:extLst>
              <a:ext uri="{FF2B5EF4-FFF2-40B4-BE49-F238E27FC236}">
                <a16:creationId xmlns:a16="http://schemas.microsoft.com/office/drawing/2014/main" id="{D775C158-A877-A149-8E9C-D0DE78B60FD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275" y="1600200"/>
            <a:ext cx="30908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2PerformerB  -  Compatibility Mode" id="{DA5F9EA9-5229-424F-B3F1-D1D82A2193AD}" vid="{4D3FBCF3-B92A-1F4D-AEB7-AB1A09C5DC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22PerformerC</Template>
  <TotalTime>13359</TotalTime>
  <Words>1588</Words>
  <Application>Microsoft Office PowerPoint</Application>
  <PresentationFormat>On-screen Show (4:3)</PresentationFormat>
  <Paragraphs>254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Mangal</vt:lpstr>
      <vt:lpstr>Symbol</vt:lpstr>
      <vt:lpstr>Default Design</vt:lpstr>
      <vt:lpstr>PowerPoint Presentation</vt:lpstr>
      <vt:lpstr>PowerPoint Presentation</vt:lpstr>
      <vt:lpstr>CONTACT LIST</vt:lpstr>
      <vt:lpstr>PowerPoint Presentation</vt:lpstr>
      <vt:lpstr>Schedule of Events: Performers</vt:lpstr>
      <vt:lpstr>PowerPoint Presentation</vt:lpstr>
      <vt:lpstr>LODGING &amp; VEHICLES</vt:lpstr>
      <vt:lpstr>ITEMS NEEDED &amp; NOTES</vt:lpstr>
      <vt:lpstr>OPA LOCKA AIRPORT (OPF) Parking Plan to include Taxiway, USCG Air Station Miami, Fontainebleau Aviation (FBO) Exact Location of Aircraft TBD</vt:lpstr>
      <vt:lpstr>PowerPoint Presentation</vt:lpstr>
      <vt:lpstr>HOMESTEAD USAF RESERVE BASE (KHST) </vt:lpstr>
      <vt:lpstr>TFR</vt:lpstr>
      <vt:lpstr>Aerobatic Box</vt:lpstr>
      <vt:lpstr>Aerobatic Box SHOW CENTER COORDINATES: 25* 40’ 57.75”  N. 80* 07’ 21.97” W </vt:lpstr>
      <vt:lpstr>SHOW CENTER BOAT TBD</vt:lpstr>
      <vt:lpstr>SHOW CENTER</vt:lpstr>
      <vt:lpstr>PowerPoint Presentation</vt:lpstr>
      <vt:lpstr>VIEWS N     S</vt:lpstr>
      <vt:lpstr>SHOW LINE</vt:lpstr>
      <vt:lpstr>SHOW CENTER </vt:lpstr>
      <vt:lpstr> Transition from Opa Locka to the  Show Site (East or West)</vt:lpstr>
      <vt:lpstr>PowerPoint Presentation</vt:lpstr>
      <vt:lpstr>PowerPoint Presentation</vt:lpstr>
      <vt:lpstr>PowerPoint Presentation</vt:lpstr>
      <vt:lpstr>Aircraft Departing Show Center for KHST</vt:lpstr>
      <vt:lpstr>KHST TRANSITION TO BOX</vt:lpstr>
      <vt:lpstr>TFR and HOLDING </vt:lpstr>
      <vt:lpstr>ARRESTING BARRIER</vt:lpstr>
      <vt:lpstr>Performer’s Parties</vt:lpstr>
      <vt:lpstr>Social Media</vt:lpstr>
      <vt:lpstr>Public Relations</vt:lpstr>
      <vt:lpstr>MISSION STATEMENT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Plana</dc:creator>
  <cp:lastModifiedBy>Ted Plana</cp:lastModifiedBy>
  <cp:revision>5</cp:revision>
  <cp:lastPrinted>2024-04-14T18:43:37Z</cp:lastPrinted>
  <dcterms:created xsi:type="dcterms:W3CDTF">2022-02-17T22:16:57Z</dcterms:created>
  <dcterms:modified xsi:type="dcterms:W3CDTF">2025-02-04T21:20:43Z</dcterms:modified>
</cp:coreProperties>
</file>